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257" r:id="rId4"/>
    <p:sldId id="261" r:id="rId5"/>
    <p:sldId id="259" r:id="rId6"/>
    <p:sldId id="260" r:id="rId7"/>
    <p:sldId id="277" r:id="rId8"/>
    <p:sldId id="278" r:id="rId9"/>
    <p:sldId id="262" r:id="rId10"/>
    <p:sldId id="280" r:id="rId11"/>
    <p:sldId id="281" r:id="rId12"/>
    <p:sldId id="282" r:id="rId13"/>
    <p:sldId id="268" r:id="rId14"/>
    <p:sldId id="283" r:id="rId15"/>
    <p:sldId id="284" r:id="rId16"/>
    <p:sldId id="275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7"/>
    <p:restoredTop sz="93681"/>
  </p:normalViewPr>
  <p:slideViewPr>
    <p:cSldViewPr snapToGrid="0" snapToObjects="1">
      <p:cViewPr varScale="1">
        <p:scale>
          <a:sx n="103" d="100"/>
          <a:sy n="103" d="100"/>
        </p:scale>
        <p:origin x="1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68F76-4132-4B4D-A06A-AD3B9279C378}" type="datetimeFigureOut">
              <a:rPr kumimoji="1" lang="zh-CN" altLang="en-US" smtClean="0"/>
              <a:t>2017/3/16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5D27-D383-D948-8C46-D36EB17B4C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6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Bitmap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32bit</a:t>
            </a:r>
            <a:r>
              <a:rPr kumimoji="1" lang="zh-CN" altLang="en-US" dirty="0" smtClean="0"/>
              <a:t>的字，所以</a:t>
            </a:r>
            <a:r>
              <a:rPr kumimoji="1" lang="en-US" altLang="zh-CN" dirty="0" err="1" smtClean="0"/>
              <a:t>bitmap_size</a:t>
            </a:r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5D27-D383-D948-8C46-D36EB17B4C4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3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872798" y="1290003"/>
            <a:ext cx="5008562" cy="17681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6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872798" y="3208886"/>
            <a:ext cx="5008562" cy="2946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5872798" y="3654251"/>
            <a:ext cx="5008562" cy="2946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62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165600" y="3025847"/>
            <a:ext cx="8026400" cy="76383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45409"/>
            <a:ext cx="2377440" cy="76383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PART XXXX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0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577781"/>
            <a:ext cx="12192000" cy="2802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32960" y="0"/>
            <a:ext cx="2926080" cy="675250"/>
          </a:xfrm>
          <a:custGeom>
            <a:avLst/>
            <a:gdLst>
              <a:gd name="connsiteX0" fmla="*/ 0 w 3302000"/>
              <a:gd name="connsiteY0" fmla="*/ 0 h 762000"/>
              <a:gd name="connsiteX1" fmla="*/ 3302000 w 3302000"/>
              <a:gd name="connsiteY1" fmla="*/ 0 h 762000"/>
              <a:gd name="connsiteX2" fmla="*/ 3302000 w 3302000"/>
              <a:gd name="connsiteY2" fmla="*/ 634997 h 762000"/>
              <a:gd name="connsiteX3" fmla="*/ 3174997 w 3302000"/>
              <a:gd name="connsiteY3" fmla="*/ 762000 h 762000"/>
              <a:gd name="connsiteX4" fmla="*/ 127003 w 3302000"/>
              <a:gd name="connsiteY4" fmla="*/ 762000 h 762000"/>
              <a:gd name="connsiteX5" fmla="*/ 0 w 3302000"/>
              <a:gd name="connsiteY5" fmla="*/ 634997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2000" h="762000">
                <a:moveTo>
                  <a:pt x="0" y="0"/>
                </a:moveTo>
                <a:lnTo>
                  <a:pt x="3302000" y="0"/>
                </a:lnTo>
                <a:lnTo>
                  <a:pt x="3302000" y="634997"/>
                </a:lnTo>
                <a:cubicBezTo>
                  <a:pt x="3302000" y="705139"/>
                  <a:pt x="3245139" y="762000"/>
                  <a:pt x="3174997" y="762000"/>
                </a:cubicBezTo>
                <a:lnTo>
                  <a:pt x="127003" y="762000"/>
                </a:lnTo>
                <a:cubicBezTo>
                  <a:pt x="56861" y="762000"/>
                  <a:pt x="0" y="705139"/>
                  <a:pt x="0" y="6349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PART XXXX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32960" y="0"/>
            <a:ext cx="2926080" cy="675250"/>
          </a:xfrm>
          <a:custGeom>
            <a:avLst/>
            <a:gdLst>
              <a:gd name="connsiteX0" fmla="*/ 0 w 3302000"/>
              <a:gd name="connsiteY0" fmla="*/ 0 h 762000"/>
              <a:gd name="connsiteX1" fmla="*/ 3302000 w 3302000"/>
              <a:gd name="connsiteY1" fmla="*/ 0 h 762000"/>
              <a:gd name="connsiteX2" fmla="*/ 3302000 w 3302000"/>
              <a:gd name="connsiteY2" fmla="*/ 634997 h 762000"/>
              <a:gd name="connsiteX3" fmla="*/ 3174997 w 3302000"/>
              <a:gd name="connsiteY3" fmla="*/ 762000 h 762000"/>
              <a:gd name="connsiteX4" fmla="*/ 127003 w 3302000"/>
              <a:gd name="connsiteY4" fmla="*/ 762000 h 762000"/>
              <a:gd name="connsiteX5" fmla="*/ 0 w 3302000"/>
              <a:gd name="connsiteY5" fmla="*/ 634997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2000" h="762000">
                <a:moveTo>
                  <a:pt x="0" y="0"/>
                </a:moveTo>
                <a:lnTo>
                  <a:pt x="3302000" y="0"/>
                </a:lnTo>
                <a:lnTo>
                  <a:pt x="3302000" y="634997"/>
                </a:lnTo>
                <a:cubicBezTo>
                  <a:pt x="3302000" y="705139"/>
                  <a:pt x="3245139" y="762000"/>
                  <a:pt x="3174997" y="762000"/>
                </a:cubicBezTo>
                <a:lnTo>
                  <a:pt x="127003" y="762000"/>
                </a:lnTo>
                <a:cubicBezTo>
                  <a:pt x="56861" y="762000"/>
                  <a:pt x="0" y="705139"/>
                  <a:pt x="0" y="6349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PART XXXX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40650"/>
            <a:ext cx="12192000" cy="24173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4632960" y="0"/>
            <a:ext cx="2926080" cy="675250"/>
          </a:xfrm>
          <a:custGeom>
            <a:avLst/>
            <a:gdLst>
              <a:gd name="connsiteX0" fmla="*/ 0 w 3302000"/>
              <a:gd name="connsiteY0" fmla="*/ 0 h 762000"/>
              <a:gd name="connsiteX1" fmla="*/ 3302000 w 3302000"/>
              <a:gd name="connsiteY1" fmla="*/ 0 h 762000"/>
              <a:gd name="connsiteX2" fmla="*/ 3302000 w 3302000"/>
              <a:gd name="connsiteY2" fmla="*/ 634997 h 762000"/>
              <a:gd name="connsiteX3" fmla="*/ 3174997 w 3302000"/>
              <a:gd name="connsiteY3" fmla="*/ 762000 h 762000"/>
              <a:gd name="connsiteX4" fmla="*/ 127003 w 3302000"/>
              <a:gd name="connsiteY4" fmla="*/ 762000 h 762000"/>
              <a:gd name="connsiteX5" fmla="*/ 0 w 3302000"/>
              <a:gd name="connsiteY5" fmla="*/ 634997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2000" h="762000">
                <a:moveTo>
                  <a:pt x="0" y="0"/>
                </a:moveTo>
                <a:lnTo>
                  <a:pt x="3302000" y="0"/>
                </a:lnTo>
                <a:lnTo>
                  <a:pt x="3302000" y="634997"/>
                </a:lnTo>
                <a:cubicBezTo>
                  <a:pt x="3302000" y="705139"/>
                  <a:pt x="3245139" y="762000"/>
                  <a:pt x="3174997" y="762000"/>
                </a:cubicBezTo>
                <a:lnTo>
                  <a:pt x="127003" y="762000"/>
                </a:lnTo>
                <a:cubicBezTo>
                  <a:pt x="56861" y="762000"/>
                  <a:pt x="0" y="705139"/>
                  <a:pt x="0" y="6349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PART XXXX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577781"/>
            <a:ext cx="12192000" cy="2802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32960" y="0"/>
            <a:ext cx="2926080" cy="675250"/>
          </a:xfrm>
          <a:custGeom>
            <a:avLst/>
            <a:gdLst>
              <a:gd name="connsiteX0" fmla="*/ 0 w 3302000"/>
              <a:gd name="connsiteY0" fmla="*/ 0 h 762000"/>
              <a:gd name="connsiteX1" fmla="*/ 3302000 w 3302000"/>
              <a:gd name="connsiteY1" fmla="*/ 0 h 762000"/>
              <a:gd name="connsiteX2" fmla="*/ 3302000 w 3302000"/>
              <a:gd name="connsiteY2" fmla="*/ 634997 h 762000"/>
              <a:gd name="connsiteX3" fmla="*/ 3174997 w 3302000"/>
              <a:gd name="connsiteY3" fmla="*/ 762000 h 762000"/>
              <a:gd name="connsiteX4" fmla="*/ 127003 w 3302000"/>
              <a:gd name="connsiteY4" fmla="*/ 762000 h 762000"/>
              <a:gd name="connsiteX5" fmla="*/ 0 w 3302000"/>
              <a:gd name="connsiteY5" fmla="*/ 634997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2000" h="762000">
                <a:moveTo>
                  <a:pt x="0" y="0"/>
                </a:moveTo>
                <a:lnTo>
                  <a:pt x="3302000" y="0"/>
                </a:lnTo>
                <a:lnTo>
                  <a:pt x="3302000" y="634997"/>
                </a:lnTo>
                <a:cubicBezTo>
                  <a:pt x="3302000" y="705139"/>
                  <a:pt x="3245139" y="762000"/>
                  <a:pt x="3174997" y="762000"/>
                </a:cubicBezTo>
                <a:lnTo>
                  <a:pt x="127003" y="762000"/>
                </a:lnTo>
                <a:cubicBezTo>
                  <a:pt x="56861" y="762000"/>
                  <a:pt x="0" y="705139"/>
                  <a:pt x="0" y="6349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PART XXXX</a:t>
            </a:r>
            <a:endParaRPr kumimoji="1"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2"/>
          </p:nvPr>
        </p:nvSpPr>
        <p:spPr>
          <a:xfrm>
            <a:off x="0" y="843915"/>
            <a:ext cx="12192000" cy="267144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32960" y="0"/>
            <a:ext cx="2926080" cy="675250"/>
          </a:xfrm>
          <a:custGeom>
            <a:avLst/>
            <a:gdLst>
              <a:gd name="connsiteX0" fmla="*/ 0 w 3302000"/>
              <a:gd name="connsiteY0" fmla="*/ 0 h 762000"/>
              <a:gd name="connsiteX1" fmla="*/ 3302000 w 3302000"/>
              <a:gd name="connsiteY1" fmla="*/ 0 h 762000"/>
              <a:gd name="connsiteX2" fmla="*/ 3302000 w 3302000"/>
              <a:gd name="connsiteY2" fmla="*/ 634997 h 762000"/>
              <a:gd name="connsiteX3" fmla="*/ 3174997 w 3302000"/>
              <a:gd name="connsiteY3" fmla="*/ 762000 h 762000"/>
              <a:gd name="connsiteX4" fmla="*/ 127003 w 3302000"/>
              <a:gd name="connsiteY4" fmla="*/ 762000 h 762000"/>
              <a:gd name="connsiteX5" fmla="*/ 0 w 3302000"/>
              <a:gd name="connsiteY5" fmla="*/ 634997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2000" h="762000">
                <a:moveTo>
                  <a:pt x="0" y="0"/>
                </a:moveTo>
                <a:lnTo>
                  <a:pt x="3302000" y="0"/>
                </a:lnTo>
                <a:lnTo>
                  <a:pt x="3302000" y="634997"/>
                </a:lnTo>
                <a:cubicBezTo>
                  <a:pt x="3302000" y="705139"/>
                  <a:pt x="3245139" y="762000"/>
                  <a:pt x="3174997" y="762000"/>
                </a:cubicBezTo>
                <a:lnTo>
                  <a:pt x="127003" y="762000"/>
                </a:lnTo>
                <a:cubicBezTo>
                  <a:pt x="56861" y="762000"/>
                  <a:pt x="0" y="705139"/>
                  <a:pt x="0" y="6349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/>
              <a:t>PART XXXX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64"/>
          <a:stretch/>
        </p:blipFill>
        <p:spPr>
          <a:xfrm>
            <a:off x="0" y="4775200"/>
            <a:ext cx="12192000" cy="20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77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5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62" r:id="rId3"/>
    <p:sldLayoutId id="2147483688" r:id="rId4"/>
    <p:sldLayoutId id="2147483689" r:id="rId5"/>
    <p:sldLayoutId id="2147483690" r:id="rId6"/>
    <p:sldLayoutId id="2147483691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Relationship Id="rId3" Type="http://schemas.openxmlformats.org/officeDocument/2006/relationships/hyperlink" Target="https://msdn.microsoft.com/en-us/library/windows/desktop/ms685100(v=vs.85).aspx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872797" y="1995087"/>
            <a:ext cx="5463559" cy="1768157"/>
          </a:xfrm>
        </p:spPr>
        <p:txBody>
          <a:bodyPr/>
          <a:lstStyle/>
          <a:p>
            <a:r>
              <a:rPr kumimoji="1" lang="en-US" altLang="zh-CN" sz="5400" dirty="0" smtClean="0"/>
              <a:t>Linux</a:t>
            </a:r>
            <a:r>
              <a:rPr kumimoji="1" lang="zh-CN" altLang="en-US" sz="5400" dirty="0" smtClean="0"/>
              <a:t>、</a:t>
            </a:r>
            <a:r>
              <a:rPr kumimoji="1" lang="en-US" altLang="zh-CN" sz="5400" dirty="0" smtClean="0"/>
              <a:t>Windows</a:t>
            </a:r>
          </a:p>
          <a:p>
            <a:r>
              <a:rPr kumimoji="1" lang="en-US" altLang="zh-CN" sz="6000" dirty="0"/>
              <a:t>Scheduling</a:t>
            </a:r>
            <a:endParaRPr kumimoji="1" lang="zh-CN" altLang="en-US" sz="6000" dirty="0"/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6016020" y="3615924"/>
            <a:ext cx="1916125" cy="2946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 smtClean="0"/>
              <a:t>PRESENTED BY Ian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PART TWO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9" y="1277957"/>
            <a:ext cx="3654210" cy="36245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89" y="1277955"/>
            <a:ext cx="3897024" cy="3624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613" y="1277953"/>
            <a:ext cx="3903848" cy="36245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4933" y="5123951"/>
            <a:ext cx="3424335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Figure Base Priority of Each Level</a:t>
            </a:r>
            <a:endParaRPr kumimoji="1"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1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39613" y="988176"/>
            <a:ext cx="4512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Scheduling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4474" y="1601915"/>
            <a:ext cx="102430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RR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Each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thread has a dynamic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priority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initialized with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 its base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priority.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Only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threads with a base priority between 0 and 15 receive dynamic priority boosts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The system boosts the dynamic priority of a thread to enhance its responsiveness as follows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When a process that uses NORMAL_PRIORITY_CLASS is brought to the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foreground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When a window receives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input</a:t>
            </a: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When the wait conditions for a blocked thread are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satisfied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After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raising a thread's dynamic priority, the scheduler reduces that priority by one level each time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the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thread completes a time slice, until the thread drops back to its base priority. A thread's dynamic 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priority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is never less than its base priority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.(PLUS. The difference with the textbook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.)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9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Priority </a:t>
            </a:r>
            <a:r>
              <a:rPr lang="en-US" altLang="zh-CN" dirty="0" smtClean="0"/>
              <a:t>Inversion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2726368" y="2878616"/>
            <a:ext cx="1107501" cy="1107501"/>
            <a:chOff x="2616200" y="3314700"/>
            <a:chExt cx="660400" cy="660400"/>
          </a:xfrm>
        </p:grpSpPr>
        <p:sp>
          <p:nvSpPr>
            <p:cNvPr id="4" name="椭圆 3"/>
            <p:cNvSpPr/>
            <p:nvPr/>
          </p:nvSpPr>
          <p:spPr>
            <a:xfrm>
              <a:off x="2616200" y="3314700"/>
              <a:ext cx="660400" cy="66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92"/>
            <p:cNvSpPr>
              <a:spLocks noEditPoints="1"/>
            </p:cNvSpPr>
            <p:nvPr/>
          </p:nvSpPr>
          <p:spPr bwMode="auto">
            <a:xfrm>
              <a:off x="2749551" y="3448050"/>
              <a:ext cx="382905" cy="381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68"/>
                </a:cxn>
                <a:cxn ang="0">
                  <a:pos x="12" y="92"/>
                </a:cxn>
                <a:cxn ang="0">
                  <a:pos x="4" y="120"/>
                </a:cxn>
                <a:cxn ang="0">
                  <a:pos x="0" y="150"/>
                </a:cxn>
                <a:cxn ang="0">
                  <a:pos x="4" y="178"/>
                </a:cxn>
                <a:cxn ang="0">
                  <a:pos x="12" y="206"/>
                </a:cxn>
                <a:cxn ang="0">
                  <a:pos x="26" y="232"/>
                </a:cxn>
                <a:cxn ang="0">
                  <a:pos x="44" y="254"/>
                </a:cxn>
                <a:cxn ang="0">
                  <a:pos x="64" y="272"/>
                </a:cxn>
                <a:cxn ang="0">
                  <a:pos x="110" y="292"/>
                </a:cxn>
                <a:cxn ang="0">
                  <a:pos x="158" y="298"/>
                </a:cxn>
                <a:cxn ang="0">
                  <a:pos x="206" y="288"/>
                </a:cxn>
                <a:cxn ang="0">
                  <a:pos x="342" y="390"/>
                </a:cxn>
                <a:cxn ang="0">
                  <a:pos x="348" y="394"/>
                </a:cxn>
                <a:cxn ang="0">
                  <a:pos x="360" y="400"/>
                </a:cxn>
                <a:cxn ang="0">
                  <a:pos x="374" y="400"/>
                </a:cxn>
                <a:cxn ang="0">
                  <a:pos x="386" y="394"/>
                </a:cxn>
                <a:cxn ang="0">
                  <a:pos x="392" y="390"/>
                </a:cxn>
                <a:cxn ang="0">
                  <a:pos x="398" y="380"/>
                </a:cxn>
                <a:cxn ang="0">
                  <a:pos x="402" y="366"/>
                </a:cxn>
                <a:cxn ang="0">
                  <a:pos x="398" y="352"/>
                </a:cxn>
                <a:cxn ang="0">
                  <a:pos x="392" y="342"/>
                </a:cxn>
                <a:cxn ang="0">
                  <a:pos x="278" y="228"/>
                </a:cxn>
                <a:cxn ang="0">
                  <a:pos x="296" y="182"/>
                </a:cxn>
                <a:cxn ang="0">
                  <a:pos x="298" y="132"/>
                </a:cxn>
                <a:cxn ang="0">
                  <a:pos x="284" y="86"/>
                </a:cxn>
                <a:cxn ang="0">
                  <a:pos x="256" y="44"/>
                </a:cxn>
                <a:cxn ang="0">
                  <a:pos x="244" y="34"/>
                </a:cxn>
                <a:cxn ang="0">
                  <a:pos x="220" y="18"/>
                </a:cxn>
                <a:cxn ang="0">
                  <a:pos x="192" y="6"/>
                </a:cxn>
                <a:cxn ang="0">
                  <a:pos x="164" y="0"/>
                </a:cxn>
                <a:cxn ang="0">
                  <a:pos x="136" y="0"/>
                </a:cxn>
                <a:cxn ang="0">
                  <a:pos x="108" y="6"/>
                </a:cxn>
                <a:cxn ang="0">
                  <a:pos x="80" y="18"/>
                </a:cxn>
                <a:cxn ang="0">
                  <a:pos x="56" y="34"/>
                </a:cxn>
                <a:cxn ang="0">
                  <a:pos x="222" y="220"/>
                </a:cxn>
                <a:cxn ang="0">
                  <a:pos x="206" y="234"/>
                </a:cxn>
                <a:cxn ang="0">
                  <a:pos x="170" y="248"/>
                </a:cxn>
                <a:cxn ang="0">
                  <a:pos x="130" y="248"/>
                </a:cxn>
                <a:cxn ang="0">
                  <a:pos x="94" y="234"/>
                </a:cxn>
                <a:cxn ang="0">
                  <a:pos x="78" y="220"/>
                </a:cxn>
                <a:cxn ang="0">
                  <a:pos x="56" y="188"/>
                </a:cxn>
                <a:cxn ang="0">
                  <a:pos x="48" y="150"/>
                </a:cxn>
                <a:cxn ang="0">
                  <a:pos x="56" y="110"/>
                </a:cxn>
                <a:cxn ang="0">
                  <a:pos x="78" y="78"/>
                </a:cxn>
                <a:cxn ang="0">
                  <a:pos x="94" y="64"/>
                </a:cxn>
                <a:cxn ang="0">
                  <a:pos x="130" y="50"/>
                </a:cxn>
                <a:cxn ang="0">
                  <a:pos x="170" y="50"/>
                </a:cxn>
                <a:cxn ang="0">
                  <a:pos x="206" y="64"/>
                </a:cxn>
                <a:cxn ang="0">
                  <a:pos x="222" y="78"/>
                </a:cxn>
                <a:cxn ang="0">
                  <a:pos x="244" y="110"/>
                </a:cxn>
                <a:cxn ang="0">
                  <a:pos x="252" y="150"/>
                </a:cxn>
                <a:cxn ang="0">
                  <a:pos x="244" y="188"/>
                </a:cxn>
                <a:cxn ang="0">
                  <a:pos x="222" y="220"/>
                </a:cxn>
              </a:cxnLst>
              <a:rect l="0" t="0" r="r" b="b"/>
              <a:pathLst>
                <a:path w="402" h="400">
                  <a:moveTo>
                    <a:pt x="44" y="44"/>
                  </a:moveTo>
                  <a:lnTo>
                    <a:pt x="44" y="44"/>
                  </a:lnTo>
                  <a:lnTo>
                    <a:pt x="34" y="54"/>
                  </a:lnTo>
                  <a:lnTo>
                    <a:pt x="26" y="68"/>
                  </a:lnTo>
                  <a:lnTo>
                    <a:pt x="18" y="80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4" y="178"/>
                  </a:lnTo>
                  <a:lnTo>
                    <a:pt x="6" y="192"/>
                  </a:lnTo>
                  <a:lnTo>
                    <a:pt x="12" y="206"/>
                  </a:lnTo>
                  <a:lnTo>
                    <a:pt x="18" y="218"/>
                  </a:lnTo>
                  <a:lnTo>
                    <a:pt x="26" y="232"/>
                  </a:lnTo>
                  <a:lnTo>
                    <a:pt x="34" y="24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64" y="272"/>
                  </a:lnTo>
                  <a:lnTo>
                    <a:pt x="86" y="284"/>
                  </a:lnTo>
                  <a:lnTo>
                    <a:pt x="110" y="292"/>
                  </a:lnTo>
                  <a:lnTo>
                    <a:pt x="134" y="298"/>
                  </a:lnTo>
                  <a:lnTo>
                    <a:pt x="158" y="298"/>
                  </a:lnTo>
                  <a:lnTo>
                    <a:pt x="182" y="294"/>
                  </a:lnTo>
                  <a:lnTo>
                    <a:pt x="206" y="288"/>
                  </a:lnTo>
                  <a:lnTo>
                    <a:pt x="228" y="276"/>
                  </a:lnTo>
                  <a:lnTo>
                    <a:pt x="342" y="390"/>
                  </a:lnTo>
                  <a:lnTo>
                    <a:pt x="342" y="390"/>
                  </a:lnTo>
                  <a:lnTo>
                    <a:pt x="348" y="394"/>
                  </a:lnTo>
                  <a:lnTo>
                    <a:pt x="354" y="398"/>
                  </a:lnTo>
                  <a:lnTo>
                    <a:pt x="360" y="400"/>
                  </a:lnTo>
                  <a:lnTo>
                    <a:pt x="366" y="400"/>
                  </a:lnTo>
                  <a:lnTo>
                    <a:pt x="374" y="400"/>
                  </a:lnTo>
                  <a:lnTo>
                    <a:pt x="380" y="398"/>
                  </a:lnTo>
                  <a:lnTo>
                    <a:pt x="386" y="394"/>
                  </a:lnTo>
                  <a:lnTo>
                    <a:pt x="392" y="390"/>
                  </a:lnTo>
                  <a:lnTo>
                    <a:pt x="392" y="390"/>
                  </a:lnTo>
                  <a:lnTo>
                    <a:pt x="396" y="386"/>
                  </a:lnTo>
                  <a:lnTo>
                    <a:pt x="398" y="380"/>
                  </a:lnTo>
                  <a:lnTo>
                    <a:pt x="400" y="372"/>
                  </a:lnTo>
                  <a:lnTo>
                    <a:pt x="402" y="366"/>
                  </a:lnTo>
                  <a:lnTo>
                    <a:pt x="400" y="360"/>
                  </a:lnTo>
                  <a:lnTo>
                    <a:pt x="398" y="352"/>
                  </a:lnTo>
                  <a:lnTo>
                    <a:pt x="396" y="346"/>
                  </a:lnTo>
                  <a:lnTo>
                    <a:pt x="392" y="342"/>
                  </a:lnTo>
                  <a:lnTo>
                    <a:pt x="278" y="228"/>
                  </a:lnTo>
                  <a:lnTo>
                    <a:pt x="278" y="228"/>
                  </a:lnTo>
                  <a:lnTo>
                    <a:pt x="288" y="204"/>
                  </a:lnTo>
                  <a:lnTo>
                    <a:pt x="296" y="182"/>
                  </a:lnTo>
                  <a:lnTo>
                    <a:pt x="298" y="156"/>
                  </a:lnTo>
                  <a:lnTo>
                    <a:pt x="298" y="132"/>
                  </a:lnTo>
                  <a:lnTo>
                    <a:pt x="294" y="108"/>
                  </a:lnTo>
                  <a:lnTo>
                    <a:pt x="284" y="86"/>
                  </a:lnTo>
                  <a:lnTo>
                    <a:pt x="272" y="64"/>
                  </a:lnTo>
                  <a:lnTo>
                    <a:pt x="256" y="44"/>
                  </a:lnTo>
                  <a:lnTo>
                    <a:pt x="256" y="44"/>
                  </a:lnTo>
                  <a:lnTo>
                    <a:pt x="244" y="34"/>
                  </a:lnTo>
                  <a:lnTo>
                    <a:pt x="232" y="24"/>
                  </a:lnTo>
                  <a:lnTo>
                    <a:pt x="220" y="18"/>
                  </a:lnTo>
                  <a:lnTo>
                    <a:pt x="206" y="10"/>
                  </a:lnTo>
                  <a:lnTo>
                    <a:pt x="192" y="6"/>
                  </a:lnTo>
                  <a:lnTo>
                    <a:pt x="178" y="2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6" y="0"/>
                  </a:lnTo>
                  <a:lnTo>
                    <a:pt x="122" y="2"/>
                  </a:lnTo>
                  <a:lnTo>
                    <a:pt x="108" y="6"/>
                  </a:lnTo>
                  <a:lnTo>
                    <a:pt x="94" y="10"/>
                  </a:lnTo>
                  <a:lnTo>
                    <a:pt x="80" y="18"/>
                  </a:lnTo>
                  <a:lnTo>
                    <a:pt x="68" y="24"/>
                  </a:lnTo>
                  <a:lnTo>
                    <a:pt x="56" y="34"/>
                  </a:lnTo>
                  <a:lnTo>
                    <a:pt x="44" y="44"/>
                  </a:lnTo>
                  <a:close/>
                  <a:moveTo>
                    <a:pt x="222" y="220"/>
                  </a:moveTo>
                  <a:lnTo>
                    <a:pt x="222" y="220"/>
                  </a:lnTo>
                  <a:lnTo>
                    <a:pt x="206" y="234"/>
                  </a:lnTo>
                  <a:lnTo>
                    <a:pt x="188" y="242"/>
                  </a:lnTo>
                  <a:lnTo>
                    <a:pt x="170" y="248"/>
                  </a:lnTo>
                  <a:lnTo>
                    <a:pt x="150" y="250"/>
                  </a:lnTo>
                  <a:lnTo>
                    <a:pt x="130" y="248"/>
                  </a:lnTo>
                  <a:lnTo>
                    <a:pt x="112" y="242"/>
                  </a:lnTo>
                  <a:lnTo>
                    <a:pt x="94" y="234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66" y="204"/>
                  </a:lnTo>
                  <a:lnTo>
                    <a:pt x="56" y="188"/>
                  </a:lnTo>
                  <a:lnTo>
                    <a:pt x="50" y="168"/>
                  </a:lnTo>
                  <a:lnTo>
                    <a:pt x="48" y="150"/>
                  </a:lnTo>
                  <a:lnTo>
                    <a:pt x="50" y="130"/>
                  </a:lnTo>
                  <a:lnTo>
                    <a:pt x="56" y="110"/>
                  </a:lnTo>
                  <a:lnTo>
                    <a:pt x="66" y="94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4" y="64"/>
                  </a:lnTo>
                  <a:lnTo>
                    <a:pt x="112" y="56"/>
                  </a:lnTo>
                  <a:lnTo>
                    <a:pt x="130" y="50"/>
                  </a:lnTo>
                  <a:lnTo>
                    <a:pt x="150" y="48"/>
                  </a:lnTo>
                  <a:lnTo>
                    <a:pt x="170" y="50"/>
                  </a:lnTo>
                  <a:lnTo>
                    <a:pt x="188" y="56"/>
                  </a:lnTo>
                  <a:lnTo>
                    <a:pt x="206" y="64"/>
                  </a:lnTo>
                  <a:lnTo>
                    <a:pt x="222" y="78"/>
                  </a:lnTo>
                  <a:lnTo>
                    <a:pt x="222" y="78"/>
                  </a:lnTo>
                  <a:lnTo>
                    <a:pt x="234" y="94"/>
                  </a:lnTo>
                  <a:lnTo>
                    <a:pt x="244" y="110"/>
                  </a:lnTo>
                  <a:lnTo>
                    <a:pt x="250" y="130"/>
                  </a:lnTo>
                  <a:lnTo>
                    <a:pt x="252" y="150"/>
                  </a:lnTo>
                  <a:lnTo>
                    <a:pt x="250" y="168"/>
                  </a:lnTo>
                  <a:lnTo>
                    <a:pt x="244" y="188"/>
                  </a:lnTo>
                  <a:lnTo>
                    <a:pt x="234" y="204"/>
                  </a:lnTo>
                  <a:lnTo>
                    <a:pt x="222" y="2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Three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6930" y="1146867"/>
            <a:ext cx="3758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Priority Inversion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060" y="1731642"/>
            <a:ext cx="10725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Consider a simple case with three threads: </a:t>
            </a:r>
            <a:r>
              <a:rPr lang="en-US" altLang="zh-CN" sz="1600" b="1" dirty="0" smtClean="0">
                <a:latin typeface="+mn-ea"/>
              </a:rPr>
              <a:t>thread </a:t>
            </a:r>
            <a:r>
              <a:rPr lang="en-US" altLang="zh-CN" sz="1600" b="1" dirty="0">
                <a:latin typeface="+mn-ea"/>
              </a:rPr>
              <a:t>1, thread 2, and thread 3. </a:t>
            </a:r>
            <a:endParaRPr lang="en-US" altLang="zh-CN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n-ea"/>
              </a:rPr>
              <a:t>Thread </a:t>
            </a:r>
            <a:r>
              <a:rPr lang="en-US" altLang="zh-CN" sz="1600" dirty="0">
                <a:latin typeface="+mn-ea"/>
              </a:rPr>
              <a:t>1 is high priority and becomes ready to be scheduled. Thread 2, a low-priority thread, </a:t>
            </a:r>
            <a:r>
              <a:rPr lang="en-US" altLang="zh-CN" sz="1600" dirty="0" smtClean="0">
                <a:latin typeface="+mn-ea"/>
              </a:rPr>
              <a:t>is executing </a:t>
            </a:r>
            <a:r>
              <a:rPr lang="en-US" altLang="zh-CN" sz="1600" dirty="0">
                <a:latin typeface="+mn-ea"/>
              </a:rPr>
              <a:t>code in a critical section. Thread 1, the high-priority thread, begins waiting for a </a:t>
            </a:r>
            <a:r>
              <a:rPr lang="en-US" altLang="zh-CN" sz="1600" dirty="0" smtClean="0">
                <a:latin typeface="+mn-ea"/>
              </a:rPr>
              <a:t>shared resource </a:t>
            </a:r>
            <a:r>
              <a:rPr lang="en-US" altLang="zh-CN" sz="1600" dirty="0">
                <a:latin typeface="+mn-ea"/>
              </a:rPr>
              <a:t>from thread 2. Thread 3 has medium priority. Thread 3 receives all the processor time, because the high-priority thread (thread 1) is waiting for shared resources from the low-priority thread (thread 2). Thread 2 will not leave the critical section, because it does not have the highest priority and will not be scheduled.</a:t>
            </a:r>
            <a:endParaRPr lang="en-US" altLang="zh-CN" sz="1600" dirty="0" smtClean="0">
              <a:latin typeface="+mn-ea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Three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37063" y="1146867"/>
            <a:ext cx="2117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4077" y="1731642"/>
            <a:ext cx="10725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+mn-ea"/>
                <a:cs typeface="Microsoft YaHei" charset="-122"/>
              </a:rPr>
              <a:t>任意增加</a:t>
            </a:r>
            <a:r>
              <a:rPr lang="en-US" altLang="zh-CN" sz="1600" dirty="0" smtClean="0">
                <a:latin typeface="+mn-ea"/>
                <a:cs typeface="Microsoft YaHei" charset="-122"/>
              </a:rPr>
              <a:t>ready threads</a:t>
            </a:r>
            <a:r>
              <a:rPr lang="zh-CN" altLang="en-US" sz="1600" dirty="0" smtClean="0">
                <a:latin typeface="+mn-ea"/>
                <a:cs typeface="Microsoft YaHei" charset="-122"/>
              </a:rPr>
              <a:t>的优先级</a:t>
            </a:r>
            <a:r>
              <a:rPr lang="en-US" altLang="zh-CN" sz="1600" dirty="0" smtClean="0">
                <a:latin typeface="+mn-ea"/>
                <a:cs typeface="Microsoft YaHei" charset="-122"/>
              </a:rPr>
              <a:t> (</a:t>
            </a:r>
            <a:r>
              <a:rPr lang="zh-CN" altLang="en-US" sz="1600" dirty="0" smtClean="0">
                <a:latin typeface="+mn-ea"/>
                <a:cs typeface="Microsoft YaHei" charset="-122"/>
              </a:rPr>
              <a:t>在这个例子中，</a:t>
            </a:r>
            <a:r>
              <a:rPr lang="en-US" altLang="zh-CN" sz="1600" dirty="0" smtClean="0">
                <a:latin typeface="+mn-ea"/>
                <a:cs typeface="Microsoft YaHei" charset="-122"/>
              </a:rPr>
              <a:t>Thread </a:t>
            </a:r>
            <a:r>
              <a:rPr lang="en-US" altLang="zh-CN" sz="1600" dirty="0">
                <a:latin typeface="+mn-ea"/>
                <a:cs typeface="Microsoft YaHei" charset="-122"/>
              </a:rPr>
              <a:t>2</a:t>
            </a:r>
            <a:r>
              <a:rPr lang="en-US" altLang="zh-CN" sz="1600" dirty="0" smtClean="0">
                <a:latin typeface="+mn-ea"/>
                <a:cs typeface="Microsoft YaHei" charset="-122"/>
              </a:rPr>
              <a:t>)</a:t>
            </a:r>
            <a:r>
              <a:rPr lang="zh-CN" altLang="en-US" sz="1600" dirty="0" smtClean="0">
                <a:latin typeface="+mn-ea"/>
                <a:cs typeface="Microsoft YaHei" charset="-122"/>
              </a:rPr>
              <a:t>。</a:t>
            </a:r>
            <a:endParaRPr lang="en-US" altLang="zh-CN" sz="1600" dirty="0" smtClean="0">
              <a:latin typeface="+mn-ea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/>
              <a:t>优先级</a:t>
            </a:r>
            <a:r>
              <a:rPr lang="zh-CN" altLang="en-US" sz="1600" dirty="0"/>
              <a:t>继承，当一个高优先级进程等待一个低优先级进程持有的资源时，低优先级进程将暂时获得高优先级进程的优先</a:t>
            </a:r>
            <a:r>
              <a:rPr lang="zh-CN" altLang="en-US" sz="1600" dirty="0" smtClean="0"/>
              <a:t>级别。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/>
              <a:t>优先级置顶协议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Priority Ceiling Protocol</a:t>
            </a:r>
            <a:r>
              <a:rPr lang="zh-CN" altLang="en-US" sz="1600" dirty="0"/>
              <a:t>）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每个</a:t>
            </a:r>
            <a:r>
              <a:rPr lang="zh-CN" altLang="en-US" sz="1600" dirty="0"/>
              <a:t>互斥体都被分配一个优先级，该优先级通常与所有可以拥有该互斥体的线程中的最高</a:t>
            </a:r>
            <a:r>
              <a:rPr lang="zh-CN" altLang="en-US" sz="1600" dirty="0" smtClean="0"/>
              <a:t>优先级。</a:t>
            </a:r>
            <a:r>
              <a:rPr lang="zh-CN" altLang="en-US" sz="1600" dirty="0"/>
              <a:t>当优先级较低的线程占有互斥体后，该线程的优先级被提升到该互斥体的</a:t>
            </a:r>
            <a:r>
              <a:rPr lang="zh-CN" altLang="en-US" sz="1600" dirty="0" smtClean="0"/>
              <a:t>优先级。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46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2931" y="76127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277" y="1458751"/>
            <a:ext cx="1154993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[1]William Stallings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Operating Systems Internals and Design Principles, Seventh Edition[M]. 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北京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电子工业出版社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2013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[2] 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 P Bovet. 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UNDERSTANDING THE LINUX KERNEL[M]. 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北京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中国电力出版社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2001.</a:t>
            </a:r>
            <a:endParaRPr kumimoji="1" lang="en-US" altLang="zh-CN" sz="20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atinLnBrk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[3] Microsoft. Scheduling Priorities[EB/OL]. 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https://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msdn.microsoft.com/en-us/library/windows/desktop/ms685100(v=vs.85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).aspx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latinLnBrk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[4]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刘钰峰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现代操作系统调度策略研究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[D]. 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湖南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大学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2002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latinLnBrk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[5]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美</a:t>
            </a:r>
            <a:r>
              <a:rPr kumimoji="1"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)Scott Maxwell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著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冯锐等译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Linux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内核源代码分析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[M]. 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机械工业出版社</a:t>
            </a: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2000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 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49920" y="1708644"/>
            <a:ext cx="5882200" cy="1768157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CN" altLang="en-US" dirty="0"/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WATCHING</a:t>
            </a:r>
            <a:endParaRPr kumimoji="1"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6093138" y="3605491"/>
            <a:ext cx="1916125" cy="2946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 smtClean="0"/>
              <a:t>PRESENTED BY Ian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Scheduling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2726368" y="2878616"/>
            <a:ext cx="1107501" cy="1107501"/>
            <a:chOff x="2616200" y="3314700"/>
            <a:chExt cx="660400" cy="660400"/>
          </a:xfrm>
        </p:grpSpPr>
        <p:sp>
          <p:nvSpPr>
            <p:cNvPr id="4" name="椭圆 3"/>
            <p:cNvSpPr/>
            <p:nvPr/>
          </p:nvSpPr>
          <p:spPr>
            <a:xfrm>
              <a:off x="2616200" y="3314700"/>
              <a:ext cx="660400" cy="66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92"/>
            <p:cNvSpPr>
              <a:spLocks noEditPoints="1"/>
            </p:cNvSpPr>
            <p:nvPr/>
          </p:nvSpPr>
          <p:spPr bwMode="auto">
            <a:xfrm>
              <a:off x="2749551" y="3448050"/>
              <a:ext cx="382905" cy="381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68"/>
                </a:cxn>
                <a:cxn ang="0">
                  <a:pos x="12" y="92"/>
                </a:cxn>
                <a:cxn ang="0">
                  <a:pos x="4" y="120"/>
                </a:cxn>
                <a:cxn ang="0">
                  <a:pos x="0" y="150"/>
                </a:cxn>
                <a:cxn ang="0">
                  <a:pos x="4" y="178"/>
                </a:cxn>
                <a:cxn ang="0">
                  <a:pos x="12" y="206"/>
                </a:cxn>
                <a:cxn ang="0">
                  <a:pos x="26" y="232"/>
                </a:cxn>
                <a:cxn ang="0">
                  <a:pos x="44" y="254"/>
                </a:cxn>
                <a:cxn ang="0">
                  <a:pos x="64" y="272"/>
                </a:cxn>
                <a:cxn ang="0">
                  <a:pos x="110" y="292"/>
                </a:cxn>
                <a:cxn ang="0">
                  <a:pos x="158" y="298"/>
                </a:cxn>
                <a:cxn ang="0">
                  <a:pos x="206" y="288"/>
                </a:cxn>
                <a:cxn ang="0">
                  <a:pos x="342" y="390"/>
                </a:cxn>
                <a:cxn ang="0">
                  <a:pos x="348" y="394"/>
                </a:cxn>
                <a:cxn ang="0">
                  <a:pos x="360" y="400"/>
                </a:cxn>
                <a:cxn ang="0">
                  <a:pos x="374" y="400"/>
                </a:cxn>
                <a:cxn ang="0">
                  <a:pos x="386" y="394"/>
                </a:cxn>
                <a:cxn ang="0">
                  <a:pos x="392" y="390"/>
                </a:cxn>
                <a:cxn ang="0">
                  <a:pos x="398" y="380"/>
                </a:cxn>
                <a:cxn ang="0">
                  <a:pos x="402" y="366"/>
                </a:cxn>
                <a:cxn ang="0">
                  <a:pos x="398" y="352"/>
                </a:cxn>
                <a:cxn ang="0">
                  <a:pos x="392" y="342"/>
                </a:cxn>
                <a:cxn ang="0">
                  <a:pos x="278" y="228"/>
                </a:cxn>
                <a:cxn ang="0">
                  <a:pos x="296" y="182"/>
                </a:cxn>
                <a:cxn ang="0">
                  <a:pos x="298" y="132"/>
                </a:cxn>
                <a:cxn ang="0">
                  <a:pos x="284" y="86"/>
                </a:cxn>
                <a:cxn ang="0">
                  <a:pos x="256" y="44"/>
                </a:cxn>
                <a:cxn ang="0">
                  <a:pos x="244" y="34"/>
                </a:cxn>
                <a:cxn ang="0">
                  <a:pos x="220" y="18"/>
                </a:cxn>
                <a:cxn ang="0">
                  <a:pos x="192" y="6"/>
                </a:cxn>
                <a:cxn ang="0">
                  <a:pos x="164" y="0"/>
                </a:cxn>
                <a:cxn ang="0">
                  <a:pos x="136" y="0"/>
                </a:cxn>
                <a:cxn ang="0">
                  <a:pos x="108" y="6"/>
                </a:cxn>
                <a:cxn ang="0">
                  <a:pos x="80" y="18"/>
                </a:cxn>
                <a:cxn ang="0">
                  <a:pos x="56" y="34"/>
                </a:cxn>
                <a:cxn ang="0">
                  <a:pos x="222" y="220"/>
                </a:cxn>
                <a:cxn ang="0">
                  <a:pos x="206" y="234"/>
                </a:cxn>
                <a:cxn ang="0">
                  <a:pos x="170" y="248"/>
                </a:cxn>
                <a:cxn ang="0">
                  <a:pos x="130" y="248"/>
                </a:cxn>
                <a:cxn ang="0">
                  <a:pos x="94" y="234"/>
                </a:cxn>
                <a:cxn ang="0">
                  <a:pos x="78" y="220"/>
                </a:cxn>
                <a:cxn ang="0">
                  <a:pos x="56" y="188"/>
                </a:cxn>
                <a:cxn ang="0">
                  <a:pos x="48" y="150"/>
                </a:cxn>
                <a:cxn ang="0">
                  <a:pos x="56" y="110"/>
                </a:cxn>
                <a:cxn ang="0">
                  <a:pos x="78" y="78"/>
                </a:cxn>
                <a:cxn ang="0">
                  <a:pos x="94" y="64"/>
                </a:cxn>
                <a:cxn ang="0">
                  <a:pos x="130" y="50"/>
                </a:cxn>
                <a:cxn ang="0">
                  <a:pos x="170" y="50"/>
                </a:cxn>
                <a:cxn ang="0">
                  <a:pos x="206" y="64"/>
                </a:cxn>
                <a:cxn ang="0">
                  <a:pos x="222" y="78"/>
                </a:cxn>
                <a:cxn ang="0">
                  <a:pos x="244" y="110"/>
                </a:cxn>
                <a:cxn ang="0">
                  <a:pos x="252" y="150"/>
                </a:cxn>
                <a:cxn ang="0">
                  <a:pos x="244" y="188"/>
                </a:cxn>
                <a:cxn ang="0">
                  <a:pos x="222" y="220"/>
                </a:cxn>
              </a:cxnLst>
              <a:rect l="0" t="0" r="r" b="b"/>
              <a:pathLst>
                <a:path w="402" h="400">
                  <a:moveTo>
                    <a:pt x="44" y="44"/>
                  </a:moveTo>
                  <a:lnTo>
                    <a:pt x="44" y="44"/>
                  </a:lnTo>
                  <a:lnTo>
                    <a:pt x="34" y="54"/>
                  </a:lnTo>
                  <a:lnTo>
                    <a:pt x="26" y="68"/>
                  </a:lnTo>
                  <a:lnTo>
                    <a:pt x="18" y="80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4" y="178"/>
                  </a:lnTo>
                  <a:lnTo>
                    <a:pt x="6" y="192"/>
                  </a:lnTo>
                  <a:lnTo>
                    <a:pt x="12" y="206"/>
                  </a:lnTo>
                  <a:lnTo>
                    <a:pt x="18" y="218"/>
                  </a:lnTo>
                  <a:lnTo>
                    <a:pt x="26" y="232"/>
                  </a:lnTo>
                  <a:lnTo>
                    <a:pt x="34" y="24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64" y="272"/>
                  </a:lnTo>
                  <a:lnTo>
                    <a:pt x="86" y="284"/>
                  </a:lnTo>
                  <a:lnTo>
                    <a:pt x="110" y="292"/>
                  </a:lnTo>
                  <a:lnTo>
                    <a:pt x="134" y="298"/>
                  </a:lnTo>
                  <a:lnTo>
                    <a:pt x="158" y="298"/>
                  </a:lnTo>
                  <a:lnTo>
                    <a:pt x="182" y="294"/>
                  </a:lnTo>
                  <a:lnTo>
                    <a:pt x="206" y="288"/>
                  </a:lnTo>
                  <a:lnTo>
                    <a:pt x="228" y="276"/>
                  </a:lnTo>
                  <a:lnTo>
                    <a:pt x="342" y="390"/>
                  </a:lnTo>
                  <a:lnTo>
                    <a:pt x="342" y="390"/>
                  </a:lnTo>
                  <a:lnTo>
                    <a:pt x="348" y="394"/>
                  </a:lnTo>
                  <a:lnTo>
                    <a:pt x="354" y="398"/>
                  </a:lnTo>
                  <a:lnTo>
                    <a:pt x="360" y="400"/>
                  </a:lnTo>
                  <a:lnTo>
                    <a:pt x="366" y="400"/>
                  </a:lnTo>
                  <a:lnTo>
                    <a:pt x="374" y="400"/>
                  </a:lnTo>
                  <a:lnTo>
                    <a:pt x="380" y="398"/>
                  </a:lnTo>
                  <a:lnTo>
                    <a:pt x="386" y="394"/>
                  </a:lnTo>
                  <a:lnTo>
                    <a:pt x="392" y="390"/>
                  </a:lnTo>
                  <a:lnTo>
                    <a:pt x="392" y="390"/>
                  </a:lnTo>
                  <a:lnTo>
                    <a:pt x="396" y="386"/>
                  </a:lnTo>
                  <a:lnTo>
                    <a:pt x="398" y="380"/>
                  </a:lnTo>
                  <a:lnTo>
                    <a:pt x="400" y="372"/>
                  </a:lnTo>
                  <a:lnTo>
                    <a:pt x="402" y="366"/>
                  </a:lnTo>
                  <a:lnTo>
                    <a:pt x="400" y="360"/>
                  </a:lnTo>
                  <a:lnTo>
                    <a:pt x="398" y="352"/>
                  </a:lnTo>
                  <a:lnTo>
                    <a:pt x="396" y="346"/>
                  </a:lnTo>
                  <a:lnTo>
                    <a:pt x="392" y="342"/>
                  </a:lnTo>
                  <a:lnTo>
                    <a:pt x="278" y="228"/>
                  </a:lnTo>
                  <a:lnTo>
                    <a:pt x="278" y="228"/>
                  </a:lnTo>
                  <a:lnTo>
                    <a:pt x="288" y="204"/>
                  </a:lnTo>
                  <a:lnTo>
                    <a:pt x="296" y="182"/>
                  </a:lnTo>
                  <a:lnTo>
                    <a:pt x="298" y="156"/>
                  </a:lnTo>
                  <a:lnTo>
                    <a:pt x="298" y="132"/>
                  </a:lnTo>
                  <a:lnTo>
                    <a:pt x="294" y="108"/>
                  </a:lnTo>
                  <a:lnTo>
                    <a:pt x="284" y="86"/>
                  </a:lnTo>
                  <a:lnTo>
                    <a:pt x="272" y="64"/>
                  </a:lnTo>
                  <a:lnTo>
                    <a:pt x="256" y="44"/>
                  </a:lnTo>
                  <a:lnTo>
                    <a:pt x="256" y="44"/>
                  </a:lnTo>
                  <a:lnTo>
                    <a:pt x="244" y="34"/>
                  </a:lnTo>
                  <a:lnTo>
                    <a:pt x="232" y="24"/>
                  </a:lnTo>
                  <a:lnTo>
                    <a:pt x="220" y="18"/>
                  </a:lnTo>
                  <a:lnTo>
                    <a:pt x="206" y="10"/>
                  </a:lnTo>
                  <a:lnTo>
                    <a:pt x="192" y="6"/>
                  </a:lnTo>
                  <a:lnTo>
                    <a:pt x="178" y="2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6" y="0"/>
                  </a:lnTo>
                  <a:lnTo>
                    <a:pt x="122" y="2"/>
                  </a:lnTo>
                  <a:lnTo>
                    <a:pt x="108" y="6"/>
                  </a:lnTo>
                  <a:lnTo>
                    <a:pt x="94" y="10"/>
                  </a:lnTo>
                  <a:lnTo>
                    <a:pt x="80" y="18"/>
                  </a:lnTo>
                  <a:lnTo>
                    <a:pt x="68" y="24"/>
                  </a:lnTo>
                  <a:lnTo>
                    <a:pt x="56" y="34"/>
                  </a:lnTo>
                  <a:lnTo>
                    <a:pt x="44" y="44"/>
                  </a:lnTo>
                  <a:close/>
                  <a:moveTo>
                    <a:pt x="222" y="220"/>
                  </a:moveTo>
                  <a:lnTo>
                    <a:pt x="222" y="220"/>
                  </a:lnTo>
                  <a:lnTo>
                    <a:pt x="206" y="234"/>
                  </a:lnTo>
                  <a:lnTo>
                    <a:pt x="188" y="242"/>
                  </a:lnTo>
                  <a:lnTo>
                    <a:pt x="170" y="248"/>
                  </a:lnTo>
                  <a:lnTo>
                    <a:pt x="150" y="250"/>
                  </a:lnTo>
                  <a:lnTo>
                    <a:pt x="130" y="248"/>
                  </a:lnTo>
                  <a:lnTo>
                    <a:pt x="112" y="242"/>
                  </a:lnTo>
                  <a:lnTo>
                    <a:pt x="94" y="234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66" y="204"/>
                  </a:lnTo>
                  <a:lnTo>
                    <a:pt x="56" y="188"/>
                  </a:lnTo>
                  <a:lnTo>
                    <a:pt x="50" y="168"/>
                  </a:lnTo>
                  <a:lnTo>
                    <a:pt x="48" y="150"/>
                  </a:lnTo>
                  <a:lnTo>
                    <a:pt x="50" y="130"/>
                  </a:lnTo>
                  <a:lnTo>
                    <a:pt x="56" y="110"/>
                  </a:lnTo>
                  <a:lnTo>
                    <a:pt x="66" y="94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4" y="64"/>
                  </a:lnTo>
                  <a:lnTo>
                    <a:pt x="112" y="56"/>
                  </a:lnTo>
                  <a:lnTo>
                    <a:pt x="130" y="50"/>
                  </a:lnTo>
                  <a:lnTo>
                    <a:pt x="150" y="48"/>
                  </a:lnTo>
                  <a:lnTo>
                    <a:pt x="170" y="50"/>
                  </a:lnTo>
                  <a:lnTo>
                    <a:pt x="188" y="56"/>
                  </a:lnTo>
                  <a:lnTo>
                    <a:pt x="206" y="64"/>
                  </a:lnTo>
                  <a:lnTo>
                    <a:pt x="222" y="78"/>
                  </a:lnTo>
                  <a:lnTo>
                    <a:pt x="222" y="78"/>
                  </a:lnTo>
                  <a:lnTo>
                    <a:pt x="234" y="94"/>
                  </a:lnTo>
                  <a:lnTo>
                    <a:pt x="244" y="110"/>
                  </a:lnTo>
                  <a:lnTo>
                    <a:pt x="250" y="130"/>
                  </a:lnTo>
                  <a:lnTo>
                    <a:pt x="252" y="150"/>
                  </a:lnTo>
                  <a:lnTo>
                    <a:pt x="250" y="168"/>
                  </a:lnTo>
                  <a:lnTo>
                    <a:pt x="244" y="188"/>
                  </a:lnTo>
                  <a:lnTo>
                    <a:pt x="234" y="204"/>
                  </a:lnTo>
                  <a:lnTo>
                    <a:pt x="222" y="2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388711" y="1432475"/>
            <a:ext cx="3865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SCHED_FIFO/SCHED_RR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88710" y="1989227"/>
            <a:ext cx="3865161" cy="191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First-in-first-out real-time threads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Round-robin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real-time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threads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实时进程调度只决定于一种优先级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MAX_RT_PRIO-1]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优先级不会改变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缺省值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，表示非实时进程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97440" y="4078551"/>
            <a:ext cx="647700" cy="647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49612" y="4078551"/>
            <a:ext cx="647700" cy="647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64420" y="1432475"/>
            <a:ext cx="5418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SCHED_OTHER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SCHED_NORAML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40882" y="1989227"/>
            <a:ext cx="3865161" cy="64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Other, non-real-time threads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非实时进程有三种优先级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0579" y="2623456"/>
            <a:ext cx="1625766" cy="943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200" dirty="0">
                <a:latin typeface="+mn-ea"/>
              </a:rPr>
              <a:t>Static priority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200" dirty="0">
                <a:latin typeface="+mn-ea"/>
              </a:rPr>
              <a:t>Normal priority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200" dirty="0">
                <a:latin typeface="+mn-ea"/>
              </a:rPr>
              <a:t>Dynamic priority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31776" y="3566471"/>
            <a:ext cx="248337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[MAX_RT_PRIO-1,MAX_PRIO-1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742" y="4435452"/>
            <a:ext cx="4311267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struct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 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task_struct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 {</a:t>
            </a:r>
            <a:r>
              <a:rPr lang="pl-PL" altLang="zh-CN" sz="1600" dirty="0"/>
              <a:t/>
            </a:r>
            <a:br>
              <a:rPr lang="pl-PL" altLang="zh-CN" sz="1600" dirty="0"/>
            </a:b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                ……</a:t>
            </a:r>
            <a:r>
              <a:rPr lang="pl-PL" altLang="zh-CN" sz="1600" dirty="0"/>
              <a:t/>
            </a:r>
            <a:br>
              <a:rPr lang="pl-PL" altLang="zh-CN" sz="1600" dirty="0"/>
            </a:b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                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int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 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prio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, 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static_prio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, 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normal_prio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;</a:t>
            </a:r>
            <a:r>
              <a:rPr lang="pl-PL" altLang="zh-CN" sz="1600" dirty="0"/>
              <a:t/>
            </a:r>
            <a:br>
              <a:rPr lang="pl-PL" altLang="zh-CN" sz="1600" dirty="0"/>
            </a:b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                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unsigned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 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int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 </a:t>
            </a:r>
            <a:r>
              <a:rPr lang="pl-PL" altLang="zh-CN" sz="1600" dirty="0" err="1">
                <a:solidFill>
                  <a:srgbClr val="666666"/>
                </a:solidFill>
                <a:latin typeface="microsoft yahei" charset="-122"/>
              </a:rPr>
              <a:t>rt_priority</a:t>
            </a: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;</a:t>
            </a:r>
            <a:r>
              <a:rPr lang="pl-PL" altLang="zh-CN" sz="1600" dirty="0"/>
              <a:t/>
            </a:r>
            <a:br>
              <a:rPr lang="pl-PL" altLang="zh-CN" sz="1600" dirty="0"/>
            </a:b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                …… </a:t>
            </a:r>
            <a:r>
              <a:rPr lang="pl-PL" altLang="zh-CN" sz="1600" dirty="0"/>
              <a:t/>
            </a:r>
            <a:br>
              <a:rPr lang="pl-PL" altLang="zh-CN" sz="1600" dirty="0"/>
            </a:br>
            <a:r>
              <a:rPr lang="pl-PL" altLang="zh-CN" sz="1600" dirty="0">
                <a:solidFill>
                  <a:srgbClr val="666666"/>
                </a:solidFill>
                <a:latin typeface="microsoft yahei" charset="-122"/>
              </a:rPr>
              <a:t>        };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5" grpId="0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75" y="1971769"/>
            <a:ext cx="5034708" cy="241821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099327" y="1907506"/>
            <a:ext cx="4474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SCHED_FIFO/SCHED_RR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11875" y="2430726"/>
            <a:ext cx="444920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实时进程的优先级总是高于非实时进程。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对于</a:t>
            </a:r>
            <a:r>
              <a:rPr lang="en-US" altLang="zh-CN" sz="1600" dirty="0"/>
              <a:t>FIFO</a:t>
            </a:r>
            <a:r>
              <a:rPr lang="zh-CN" altLang="en-US" sz="1600" dirty="0"/>
              <a:t>的进程，意味着只有当前进程执行完毕才会轮到其他进程执行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16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对于</a:t>
            </a:r>
            <a:r>
              <a:rPr lang="en-US" altLang="zh-CN" sz="1600" dirty="0"/>
              <a:t>RR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进程，一旦</a:t>
            </a:r>
            <a:r>
              <a:rPr lang="zh-CN" altLang="en-US" sz="1600" dirty="0"/>
              <a:t>时间片消耗完毕，则会将该进程置于队列的末尾，然后运行其他相同优先级的进程，如果没有其他相同优先级的进程，则该进程会继续执行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6759088" y="4406651"/>
            <a:ext cx="3584636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Figure	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Example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Linux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Real-Time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Scheduling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50271" y="1301103"/>
            <a:ext cx="5091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SCHED_FIFO/SCHED_RR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022" y="1885878"/>
            <a:ext cx="9870138" cy="239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/>
              <a:t>实时进程被一个进程替换，可能的情况有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 smtClean="0"/>
              <a:t>进程</a:t>
            </a:r>
            <a:r>
              <a:rPr lang="zh-CN" altLang="en-US" sz="1600" dirty="0"/>
              <a:t>被拥有更高优先级的进程抢占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 smtClean="0"/>
              <a:t>进程</a:t>
            </a:r>
            <a:r>
              <a:rPr lang="zh-CN" altLang="en-US" sz="1600" dirty="0"/>
              <a:t>发生阻塞进入睡眠状态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 smtClean="0"/>
              <a:t>进程</a:t>
            </a:r>
            <a:r>
              <a:rPr lang="zh-CN" altLang="en-US" sz="1600" dirty="0"/>
              <a:t>被终止（状态为</a:t>
            </a:r>
            <a:r>
              <a:rPr lang="en-US" altLang="zh-CN" sz="1600" dirty="0"/>
              <a:t>TASK_STOPPED OR TASK_TRACED</a:t>
            </a:r>
            <a:r>
              <a:rPr lang="zh-CN" altLang="en-US" sz="1600" dirty="0"/>
              <a:t>）或者被杀死（</a:t>
            </a:r>
            <a:r>
              <a:rPr lang="en-US" altLang="zh-CN" sz="1600" dirty="0"/>
              <a:t>EXIT_DEAD OR EXIT_ZOMBIE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 smtClean="0"/>
              <a:t>进程</a:t>
            </a:r>
            <a:r>
              <a:rPr lang="zh-CN" altLang="en-US" sz="1600" dirty="0"/>
              <a:t>通过调用</a:t>
            </a:r>
            <a:r>
              <a:rPr lang="en-US" altLang="zh-CN" sz="1600" dirty="0" err="1"/>
              <a:t>sched_yield</a:t>
            </a:r>
            <a:r>
              <a:rPr lang="en-US" altLang="zh-CN" sz="1600" dirty="0"/>
              <a:t>()</a:t>
            </a:r>
            <a:r>
              <a:rPr lang="zh-CN" altLang="en-US" sz="1600" dirty="0"/>
              <a:t>自愿放弃处理器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 smtClean="0"/>
              <a:t>进程</a:t>
            </a:r>
            <a:r>
              <a:rPr lang="zh-CN" altLang="en-US" sz="1600" dirty="0"/>
              <a:t>是轮回实时（</a:t>
            </a:r>
            <a:r>
              <a:rPr lang="en-US" altLang="zh-CN" sz="1600" dirty="0"/>
              <a:t>SCHED_RR</a:t>
            </a:r>
            <a:r>
              <a:rPr lang="zh-CN" altLang="en-US" sz="1600" dirty="0"/>
              <a:t>）且其时间片执行完毕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676599" y="4283457"/>
            <a:ext cx="1083880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PLUS. </a:t>
            </a:r>
            <a:r>
              <a:rPr lang="zh-CN" altLang="en-US" sz="1600" dirty="0" smtClean="0"/>
              <a:t>当</a:t>
            </a:r>
            <a:r>
              <a:rPr lang="zh-CN" altLang="en-US" sz="1600" dirty="0"/>
              <a:t>在</a:t>
            </a:r>
            <a:r>
              <a:rPr lang="en-US" altLang="zh-CN" sz="1600" dirty="0"/>
              <a:t>SCHED_RR</a:t>
            </a:r>
            <a:r>
              <a:rPr lang="zh-CN" altLang="en-US" sz="1600" dirty="0"/>
              <a:t>时调用</a:t>
            </a:r>
            <a:r>
              <a:rPr lang="en-US" altLang="zh-CN" sz="1600" dirty="0"/>
              <a:t>nice()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set_priority</a:t>
            </a:r>
            <a:r>
              <a:rPr lang="en-US" altLang="zh-CN" sz="1600" dirty="0"/>
              <a:t>()</a:t>
            </a:r>
            <a:r>
              <a:rPr lang="zh-CN" altLang="en-US" sz="1600" dirty="0"/>
              <a:t>函数并不影响实时优先级，只会影响静态优先级（从而影响基时间片）</a:t>
            </a:r>
            <a:endParaRPr kumimoji="1"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15532" y="911058"/>
            <a:ext cx="7160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SCHED_OTHER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SCHED_NORAML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44113" y="1495833"/>
            <a:ext cx="9103774" cy="448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对普通的进程，根据动态优先级进行调度。而动态优先级是由静态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优先级调整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而来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下，静态优先级是用户不可见的，隐藏在内核中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内核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提供给用户一个可以影响静态优先级的接口，那就是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nice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值，两者关系如下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static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priority = nice + 20 + MAX_RT_PRIO.   (nice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取值范围为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[-20,19]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，缺省值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nice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数值越大就使得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static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priority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越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大，最终进程优先级就越低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Linux2.6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认为，交互式进程可以从平均睡眠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时间进行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进程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过去的睡眠时间越多，则越有可能属于交互式进程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则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系统调度时，会给该进程更多的奖励（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bonus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），以便该进程有更多的机会能够执行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奖励（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bonus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）从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不等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动态优先级计算公式：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	dynamic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priority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 = max (100, min (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static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priority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bonus + 5, 139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时间片（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time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slice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）计算公式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34" y="5910573"/>
            <a:ext cx="6578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515532" y="966290"/>
            <a:ext cx="7160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SCHED_OTHER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SCHED_NORAML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45778" y="1842106"/>
            <a:ext cx="7313261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/>
              <a:t>Linux2.6</a:t>
            </a:r>
            <a:r>
              <a:rPr lang="zh-CN" altLang="en-US" sz="1600" dirty="0" smtClean="0"/>
              <a:t>内核包含了两个调度队列，其结构体如下：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	struct </a:t>
            </a:r>
            <a:r>
              <a:rPr lang="en-US" altLang="zh-CN" sz="1600" dirty="0" err="1" smtClean="0"/>
              <a:t>prio_array</a:t>
            </a:r>
            <a:r>
              <a:rPr lang="en-US" altLang="zh-CN" sz="1600" dirty="0" smtClean="0"/>
              <a:t>{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                        </a:t>
            </a:r>
            <a:r>
              <a:rPr lang="en-US" altLang="zh-CN" sz="1600" dirty="0" err="1" smtClean="0"/>
              <a:t>nr_active</a:t>
            </a:r>
            <a:r>
              <a:rPr lang="en-US" altLang="zh-CN" sz="1600" dirty="0" smtClean="0"/>
              <a:t>;                            /*number of tasks in this array*/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unsigned long     bitmap[BITMAP_SIZE];     /*priority bitmap*/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smtClean="0"/>
              <a:t>struct </a:t>
            </a:r>
            <a:r>
              <a:rPr lang="en-US" altLang="zh-CN" sz="1600" dirty="0" err="1" smtClean="0"/>
              <a:t>list_head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queue[MAX_PRIO];           /*priority queues*/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	</a:t>
            </a:r>
            <a:r>
              <a:rPr lang="en-US" altLang="zh-CN" sz="1600" dirty="0" smtClean="0"/>
              <a:t>}</a:t>
            </a:r>
            <a:r>
              <a:rPr lang="en-US" altLang="zh-CN" sz="1600" dirty="0"/>
              <a:t>;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/>
              <a:t>当非实时进程</a:t>
            </a:r>
            <a:r>
              <a:rPr lang="en-US" altLang="zh-CN" sz="1600" dirty="0" smtClean="0"/>
              <a:t>timeout</a:t>
            </a:r>
            <a:r>
              <a:rPr lang="zh-CN" altLang="en-US" sz="1600" dirty="0" smtClean="0"/>
              <a:t>时，就将会移入</a:t>
            </a:r>
            <a:r>
              <a:rPr lang="en-US" altLang="zh-CN" sz="1600" dirty="0" smtClean="0"/>
              <a:t>expired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queues</a:t>
            </a:r>
            <a:r>
              <a:rPr lang="zh-CN" altLang="en-US" sz="1600" dirty="0" smtClean="0"/>
              <a:t>，并重新计算时间片大小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/>
              <a:t>只有当</a:t>
            </a:r>
            <a:r>
              <a:rPr lang="en-US" altLang="zh-CN" sz="1600" dirty="0" smtClean="0"/>
              <a:t>active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queues</a:t>
            </a:r>
            <a:r>
              <a:rPr lang="zh-CN" altLang="en-US" sz="1600" dirty="0" smtClean="0"/>
              <a:t>空时，队列指针才会转移到</a:t>
            </a:r>
            <a:r>
              <a:rPr lang="en-US" altLang="zh-CN" sz="1600" dirty="0" smtClean="0"/>
              <a:t>expired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queues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PLUS. </a:t>
            </a:r>
            <a:r>
              <a:rPr lang="zh-CN" altLang="en-US" sz="1600" dirty="0" smtClean="0"/>
              <a:t>实时进程不会因为</a:t>
            </a:r>
            <a:r>
              <a:rPr lang="en-US" altLang="zh-CN" sz="1600" dirty="0" smtClean="0"/>
              <a:t>timeout</a:t>
            </a:r>
            <a:r>
              <a:rPr lang="zh-CN" altLang="en-US" sz="1600" dirty="0" smtClean="0"/>
              <a:t>而被移入</a:t>
            </a:r>
            <a:r>
              <a:rPr lang="en-US" altLang="zh-CN" sz="1600" dirty="0" smtClean="0"/>
              <a:t>expired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queues</a:t>
            </a:r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7559039" y="5068534"/>
            <a:ext cx="451544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Figure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Linux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Scheduling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Structures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Processor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1665836"/>
            <a:ext cx="4515447" cy="32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Windows Scheduling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2726368" y="2878616"/>
            <a:ext cx="1107501" cy="1107501"/>
            <a:chOff x="2616200" y="3314700"/>
            <a:chExt cx="660400" cy="660400"/>
          </a:xfrm>
        </p:grpSpPr>
        <p:sp>
          <p:nvSpPr>
            <p:cNvPr id="4" name="椭圆 3"/>
            <p:cNvSpPr/>
            <p:nvPr/>
          </p:nvSpPr>
          <p:spPr>
            <a:xfrm>
              <a:off x="2616200" y="3314700"/>
              <a:ext cx="660400" cy="66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92"/>
            <p:cNvSpPr>
              <a:spLocks noEditPoints="1"/>
            </p:cNvSpPr>
            <p:nvPr/>
          </p:nvSpPr>
          <p:spPr bwMode="auto">
            <a:xfrm>
              <a:off x="2749551" y="3448050"/>
              <a:ext cx="382905" cy="381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68"/>
                </a:cxn>
                <a:cxn ang="0">
                  <a:pos x="12" y="92"/>
                </a:cxn>
                <a:cxn ang="0">
                  <a:pos x="4" y="120"/>
                </a:cxn>
                <a:cxn ang="0">
                  <a:pos x="0" y="150"/>
                </a:cxn>
                <a:cxn ang="0">
                  <a:pos x="4" y="178"/>
                </a:cxn>
                <a:cxn ang="0">
                  <a:pos x="12" y="206"/>
                </a:cxn>
                <a:cxn ang="0">
                  <a:pos x="26" y="232"/>
                </a:cxn>
                <a:cxn ang="0">
                  <a:pos x="44" y="254"/>
                </a:cxn>
                <a:cxn ang="0">
                  <a:pos x="64" y="272"/>
                </a:cxn>
                <a:cxn ang="0">
                  <a:pos x="110" y="292"/>
                </a:cxn>
                <a:cxn ang="0">
                  <a:pos x="158" y="298"/>
                </a:cxn>
                <a:cxn ang="0">
                  <a:pos x="206" y="288"/>
                </a:cxn>
                <a:cxn ang="0">
                  <a:pos x="342" y="390"/>
                </a:cxn>
                <a:cxn ang="0">
                  <a:pos x="348" y="394"/>
                </a:cxn>
                <a:cxn ang="0">
                  <a:pos x="360" y="400"/>
                </a:cxn>
                <a:cxn ang="0">
                  <a:pos x="374" y="400"/>
                </a:cxn>
                <a:cxn ang="0">
                  <a:pos x="386" y="394"/>
                </a:cxn>
                <a:cxn ang="0">
                  <a:pos x="392" y="390"/>
                </a:cxn>
                <a:cxn ang="0">
                  <a:pos x="398" y="380"/>
                </a:cxn>
                <a:cxn ang="0">
                  <a:pos x="402" y="366"/>
                </a:cxn>
                <a:cxn ang="0">
                  <a:pos x="398" y="352"/>
                </a:cxn>
                <a:cxn ang="0">
                  <a:pos x="392" y="342"/>
                </a:cxn>
                <a:cxn ang="0">
                  <a:pos x="278" y="228"/>
                </a:cxn>
                <a:cxn ang="0">
                  <a:pos x="296" y="182"/>
                </a:cxn>
                <a:cxn ang="0">
                  <a:pos x="298" y="132"/>
                </a:cxn>
                <a:cxn ang="0">
                  <a:pos x="284" y="86"/>
                </a:cxn>
                <a:cxn ang="0">
                  <a:pos x="256" y="44"/>
                </a:cxn>
                <a:cxn ang="0">
                  <a:pos x="244" y="34"/>
                </a:cxn>
                <a:cxn ang="0">
                  <a:pos x="220" y="18"/>
                </a:cxn>
                <a:cxn ang="0">
                  <a:pos x="192" y="6"/>
                </a:cxn>
                <a:cxn ang="0">
                  <a:pos x="164" y="0"/>
                </a:cxn>
                <a:cxn ang="0">
                  <a:pos x="136" y="0"/>
                </a:cxn>
                <a:cxn ang="0">
                  <a:pos x="108" y="6"/>
                </a:cxn>
                <a:cxn ang="0">
                  <a:pos x="80" y="18"/>
                </a:cxn>
                <a:cxn ang="0">
                  <a:pos x="56" y="34"/>
                </a:cxn>
                <a:cxn ang="0">
                  <a:pos x="222" y="220"/>
                </a:cxn>
                <a:cxn ang="0">
                  <a:pos x="206" y="234"/>
                </a:cxn>
                <a:cxn ang="0">
                  <a:pos x="170" y="248"/>
                </a:cxn>
                <a:cxn ang="0">
                  <a:pos x="130" y="248"/>
                </a:cxn>
                <a:cxn ang="0">
                  <a:pos x="94" y="234"/>
                </a:cxn>
                <a:cxn ang="0">
                  <a:pos x="78" y="220"/>
                </a:cxn>
                <a:cxn ang="0">
                  <a:pos x="56" y="188"/>
                </a:cxn>
                <a:cxn ang="0">
                  <a:pos x="48" y="150"/>
                </a:cxn>
                <a:cxn ang="0">
                  <a:pos x="56" y="110"/>
                </a:cxn>
                <a:cxn ang="0">
                  <a:pos x="78" y="78"/>
                </a:cxn>
                <a:cxn ang="0">
                  <a:pos x="94" y="64"/>
                </a:cxn>
                <a:cxn ang="0">
                  <a:pos x="130" y="50"/>
                </a:cxn>
                <a:cxn ang="0">
                  <a:pos x="170" y="50"/>
                </a:cxn>
                <a:cxn ang="0">
                  <a:pos x="206" y="64"/>
                </a:cxn>
                <a:cxn ang="0">
                  <a:pos x="222" y="78"/>
                </a:cxn>
                <a:cxn ang="0">
                  <a:pos x="244" y="110"/>
                </a:cxn>
                <a:cxn ang="0">
                  <a:pos x="252" y="150"/>
                </a:cxn>
                <a:cxn ang="0">
                  <a:pos x="244" y="188"/>
                </a:cxn>
                <a:cxn ang="0">
                  <a:pos x="222" y="220"/>
                </a:cxn>
              </a:cxnLst>
              <a:rect l="0" t="0" r="r" b="b"/>
              <a:pathLst>
                <a:path w="402" h="400">
                  <a:moveTo>
                    <a:pt x="44" y="44"/>
                  </a:moveTo>
                  <a:lnTo>
                    <a:pt x="44" y="44"/>
                  </a:lnTo>
                  <a:lnTo>
                    <a:pt x="34" y="54"/>
                  </a:lnTo>
                  <a:lnTo>
                    <a:pt x="26" y="68"/>
                  </a:lnTo>
                  <a:lnTo>
                    <a:pt x="18" y="80"/>
                  </a:lnTo>
                  <a:lnTo>
                    <a:pt x="12" y="92"/>
                  </a:lnTo>
                  <a:lnTo>
                    <a:pt x="8" y="106"/>
                  </a:lnTo>
                  <a:lnTo>
                    <a:pt x="4" y="120"/>
                  </a:lnTo>
                  <a:lnTo>
                    <a:pt x="2" y="134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4" y="178"/>
                  </a:lnTo>
                  <a:lnTo>
                    <a:pt x="6" y="192"/>
                  </a:lnTo>
                  <a:lnTo>
                    <a:pt x="12" y="206"/>
                  </a:lnTo>
                  <a:lnTo>
                    <a:pt x="18" y="218"/>
                  </a:lnTo>
                  <a:lnTo>
                    <a:pt x="26" y="232"/>
                  </a:lnTo>
                  <a:lnTo>
                    <a:pt x="34" y="24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64" y="272"/>
                  </a:lnTo>
                  <a:lnTo>
                    <a:pt x="86" y="284"/>
                  </a:lnTo>
                  <a:lnTo>
                    <a:pt x="110" y="292"/>
                  </a:lnTo>
                  <a:lnTo>
                    <a:pt x="134" y="298"/>
                  </a:lnTo>
                  <a:lnTo>
                    <a:pt x="158" y="298"/>
                  </a:lnTo>
                  <a:lnTo>
                    <a:pt x="182" y="294"/>
                  </a:lnTo>
                  <a:lnTo>
                    <a:pt x="206" y="288"/>
                  </a:lnTo>
                  <a:lnTo>
                    <a:pt x="228" y="276"/>
                  </a:lnTo>
                  <a:lnTo>
                    <a:pt x="342" y="390"/>
                  </a:lnTo>
                  <a:lnTo>
                    <a:pt x="342" y="390"/>
                  </a:lnTo>
                  <a:lnTo>
                    <a:pt x="348" y="394"/>
                  </a:lnTo>
                  <a:lnTo>
                    <a:pt x="354" y="398"/>
                  </a:lnTo>
                  <a:lnTo>
                    <a:pt x="360" y="400"/>
                  </a:lnTo>
                  <a:lnTo>
                    <a:pt x="366" y="400"/>
                  </a:lnTo>
                  <a:lnTo>
                    <a:pt x="374" y="400"/>
                  </a:lnTo>
                  <a:lnTo>
                    <a:pt x="380" y="398"/>
                  </a:lnTo>
                  <a:lnTo>
                    <a:pt x="386" y="394"/>
                  </a:lnTo>
                  <a:lnTo>
                    <a:pt x="392" y="390"/>
                  </a:lnTo>
                  <a:lnTo>
                    <a:pt x="392" y="390"/>
                  </a:lnTo>
                  <a:lnTo>
                    <a:pt x="396" y="386"/>
                  </a:lnTo>
                  <a:lnTo>
                    <a:pt x="398" y="380"/>
                  </a:lnTo>
                  <a:lnTo>
                    <a:pt x="400" y="372"/>
                  </a:lnTo>
                  <a:lnTo>
                    <a:pt x="402" y="366"/>
                  </a:lnTo>
                  <a:lnTo>
                    <a:pt x="400" y="360"/>
                  </a:lnTo>
                  <a:lnTo>
                    <a:pt x="398" y="352"/>
                  </a:lnTo>
                  <a:lnTo>
                    <a:pt x="396" y="346"/>
                  </a:lnTo>
                  <a:lnTo>
                    <a:pt x="392" y="342"/>
                  </a:lnTo>
                  <a:lnTo>
                    <a:pt x="278" y="228"/>
                  </a:lnTo>
                  <a:lnTo>
                    <a:pt x="278" y="228"/>
                  </a:lnTo>
                  <a:lnTo>
                    <a:pt x="288" y="204"/>
                  </a:lnTo>
                  <a:lnTo>
                    <a:pt x="296" y="182"/>
                  </a:lnTo>
                  <a:lnTo>
                    <a:pt x="298" y="156"/>
                  </a:lnTo>
                  <a:lnTo>
                    <a:pt x="298" y="132"/>
                  </a:lnTo>
                  <a:lnTo>
                    <a:pt x="294" y="108"/>
                  </a:lnTo>
                  <a:lnTo>
                    <a:pt x="284" y="86"/>
                  </a:lnTo>
                  <a:lnTo>
                    <a:pt x="272" y="64"/>
                  </a:lnTo>
                  <a:lnTo>
                    <a:pt x="256" y="44"/>
                  </a:lnTo>
                  <a:lnTo>
                    <a:pt x="256" y="44"/>
                  </a:lnTo>
                  <a:lnTo>
                    <a:pt x="244" y="34"/>
                  </a:lnTo>
                  <a:lnTo>
                    <a:pt x="232" y="24"/>
                  </a:lnTo>
                  <a:lnTo>
                    <a:pt x="220" y="18"/>
                  </a:lnTo>
                  <a:lnTo>
                    <a:pt x="206" y="10"/>
                  </a:lnTo>
                  <a:lnTo>
                    <a:pt x="192" y="6"/>
                  </a:lnTo>
                  <a:lnTo>
                    <a:pt x="178" y="2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6" y="0"/>
                  </a:lnTo>
                  <a:lnTo>
                    <a:pt x="122" y="2"/>
                  </a:lnTo>
                  <a:lnTo>
                    <a:pt x="108" y="6"/>
                  </a:lnTo>
                  <a:lnTo>
                    <a:pt x="94" y="10"/>
                  </a:lnTo>
                  <a:lnTo>
                    <a:pt x="80" y="18"/>
                  </a:lnTo>
                  <a:lnTo>
                    <a:pt x="68" y="24"/>
                  </a:lnTo>
                  <a:lnTo>
                    <a:pt x="56" y="34"/>
                  </a:lnTo>
                  <a:lnTo>
                    <a:pt x="44" y="44"/>
                  </a:lnTo>
                  <a:close/>
                  <a:moveTo>
                    <a:pt x="222" y="220"/>
                  </a:moveTo>
                  <a:lnTo>
                    <a:pt x="222" y="220"/>
                  </a:lnTo>
                  <a:lnTo>
                    <a:pt x="206" y="234"/>
                  </a:lnTo>
                  <a:lnTo>
                    <a:pt x="188" y="242"/>
                  </a:lnTo>
                  <a:lnTo>
                    <a:pt x="170" y="248"/>
                  </a:lnTo>
                  <a:lnTo>
                    <a:pt x="150" y="250"/>
                  </a:lnTo>
                  <a:lnTo>
                    <a:pt x="130" y="248"/>
                  </a:lnTo>
                  <a:lnTo>
                    <a:pt x="112" y="242"/>
                  </a:lnTo>
                  <a:lnTo>
                    <a:pt x="94" y="234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66" y="204"/>
                  </a:lnTo>
                  <a:lnTo>
                    <a:pt x="56" y="188"/>
                  </a:lnTo>
                  <a:lnTo>
                    <a:pt x="50" y="168"/>
                  </a:lnTo>
                  <a:lnTo>
                    <a:pt x="48" y="150"/>
                  </a:lnTo>
                  <a:lnTo>
                    <a:pt x="50" y="130"/>
                  </a:lnTo>
                  <a:lnTo>
                    <a:pt x="56" y="110"/>
                  </a:lnTo>
                  <a:lnTo>
                    <a:pt x="66" y="94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94" y="64"/>
                  </a:lnTo>
                  <a:lnTo>
                    <a:pt x="112" y="56"/>
                  </a:lnTo>
                  <a:lnTo>
                    <a:pt x="130" y="50"/>
                  </a:lnTo>
                  <a:lnTo>
                    <a:pt x="150" y="48"/>
                  </a:lnTo>
                  <a:lnTo>
                    <a:pt x="170" y="50"/>
                  </a:lnTo>
                  <a:lnTo>
                    <a:pt x="188" y="56"/>
                  </a:lnTo>
                  <a:lnTo>
                    <a:pt x="206" y="64"/>
                  </a:lnTo>
                  <a:lnTo>
                    <a:pt x="222" y="78"/>
                  </a:lnTo>
                  <a:lnTo>
                    <a:pt x="222" y="78"/>
                  </a:lnTo>
                  <a:lnTo>
                    <a:pt x="234" y="94"/>
                  </a:lnTo>
                  <a:lnTo>
                    <a:pt x="244" y="110"/>
                  </a:lnTo>
                  <a:lnTo>
                    <a:pt x="250" y="130"/>
                  </a:lnTo>
                  <a:lnTo>
                    <a:pt x="252" y="150"/>
                  </a:lnTo>
                  <a:lnTo>
                    <a:pt x="250" y="168"/>
                  </a:lnTo>
                  <a:lnTo>
                    <a:pt x="244" y="188"/>
                  </a:lnTo>
                  <a:lnTo>
                    <a:pt x="234" y="204"/>
                  </a:lnTo>
                  <a:lnTo>
                    <a:pt x="222" y="2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39613" y="964632"/>
            <a:ext cx="4512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Scheduling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6185" y="1511600"/>
            <a:ext cx="777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Threads are the unit of scheduling in Windows rather than processes.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The priority levels range from zero (lowest priority) to 31 (highest priority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70" y="2342597"/>
            <a:ext cx="4853570" cy="19870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67" y="2412713"/>
            <a:ext cx="4413822" cy="19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973BF"/>
      </a:accent1>
      <a:accent2>
        <a:srgbClr val="2EA2CF"/>
      </a:accent2>
      <a:accent3>
        <a:srgbClr val="30CED4"/>
      </a:accent3>
      <a:accent4>
        <a:srgbClr val="41CAA0"/>
      </a:accent4>
      <a:accent5>
        <a:srgbClr val="9BCD7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758</Words>
  <Application>Microsoft Macintosh PowerPoint</Application>
  <PresentationFormat>宽屏</PresentationFormat>
  <Paragraphs>108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Calibri</vt:lpstr>
      <vt:lpstr>Century Gothic</vt:lpstr>
      <vt:lpstr>DengXian</vt:lpstr>
      <vt:lpstr>Microsoft YaHei</vt:lpstr>
      <vt:lpstr>Microsoft YaHei</vt:lpstr>
      <vt:lpstr>Segoe UI Light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祝暾</cp:lastModifiedBy>
  <cp:revision>97</cp:revision>
  <dcterms:created xsi:type="dcterms:W3CDTF">2015-08-18T02:51:41Z</dcterms:created>
  <dcterms:modified xsi:type="dcterms:W3CDTF">2017-03-16T05:50:31Z</dcterms:modified>
  <cp:category/>
</cp:coreProperties>
</file>